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10728000" cx="7560000"/>
  <p:notesSz cx="6858000" cy="9144000"/>
  <p:embeddedFontLst>
    <p:embeddedFont>
      <p:font typeface="Robo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379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379" orient="horz"/>
        <p:guide pos="238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c670da017_2_1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c670da017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cd38e5e6c0_0_140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cd38e5e6c0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32fb49a3fd_0_0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32fb49a3f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cd38e5e6c0_0_171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cd38e5e6c0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cd38e5e6c0_0_197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1cd38e5e6c0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8c63b5568e_0_0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8c63b556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1cd38e5e6c0_0_231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1cd38e5e6c0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cd38e5e6c0_0_264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1cd38e5e6c0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1cd38e5e6c0_0_299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1cd38e5e6c0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cd38e5e6c0_0_32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cd38e5e6c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cd38e5e6c0_0_0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cd38e5e6c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cd38e5e6c0_0_49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cd38e5e6c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32fb49a3fd_0_28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32fb49a3fd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32fb49a3fd_0_87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32fb49a3fd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32fb49a3fd_0_54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32fb49a3fd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cd38e5e6c0_0_79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cd38e5e6c0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cd38e5e6c0_0_110:notes"/>
          <p:cNvSpPr/>
          <p:nvPr>
            <p:ph idx="2" type="sldImg"/>
          </p:nvPr>
        </p:nvSpPr>
        <p:spPr>
          <a:xfrm>
            <a:off x="2221118" y="685800"/>
            <a:ext cx="2416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cd38e5e6c0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52989"/>
            <a:ext cx="7044600" cy="42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911246"/>
            <a:ext cx="7044600" cy="16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307088"/>
            <a:ext cx="7044600" cy="409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574720"/>
            <a:ext cx="7044600" cy="27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486112"/>
            <a:ext cx="7044600" cy="17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28206"/>
            <a:ext cx="7044600" cy="119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403762"/>
            <a:ext cx="7044600" cy="712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28206"/>
            <a:ext cx="7044600" cy="119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403762"/>
            <a:ext cx="3306900" cy="712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403762"/>
            <a:ext cx="3306900" cy="712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28206"/>
            <a:ext cx="7044600" cy="119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58837"/>
            <a:ext cx="2321700" cy="15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98343"/>
            <a:ext cx="2321700" cy="663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38896"/>
            <a:ext cx="5264700" cy="853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1"/>
            <a:ext cx="3780000" cy="1072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72082"/>
            <a:ext cx="3344400" cy="30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846484"/>
            <a:ext cx="3344400" cy="257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510232"/>
            <a:ext cx="3172200" cy="770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823876"/>
            <a:ext cx="4959600" cy="126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8206"/>
            <a:ext cx="7044600" cy="11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403762"/>
            <a:ext cx="7044600" cy="71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726254"/>
            <a:ext cx="4536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40" Type="http://schemas.openxmlformats.org/officeDocument/2006/relationships/hyperlink" Target="https://dictionary.cambridge.org/dictionary/english/frighten" TargetMode="External"/><Relationship Id="rId42" Type="http://schemas.openxmlformats.org/officeDocument/2006/relationships/hyperlink" Target="https://dictionary.cambridge.org/dictionary/english/person" TargetMode="External"/><Relationship Id="rId41" Type="http://schemas.openxmlformats.org/officeDocument/2006/relationships/hyperlink" Target="https://dictionary.cambridge.org/dictionary/english/force" TargetMode="External"/><Relationship Id="rId44" Type="http://schemas.openxmlformats.org/officeDocument/2006/relationships/hyperlink" Target="https://dictionary.cambridge.org/dictionary/english/rule" TargetMode="External"/><Relationship Id="rId43" Type="http://schemas.openxmlformats.org/officeDocument/2006/relationships/hyperlink" Target="https://dictionary.cambridge.org/dictionary/english/want" TargetMode="External"/><Relationship Id="rId46" Type="http://schemas.openxmlformats.org/officeDocument/2006/relationships/hyperlink" Target="https://dictionary.cambridge.org/dictionary/english/order" TargetMode="External"/><Relationship Id="rId45" Type="http://schemas.openxmlformats.org/officeDocument/2006/relationships/hyperlink" Target="https://dictionary.cambridge.org/dictionary/english/government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dictionary.cambridge.org/dictionary/english/illness" TargetMode="External"/><Relationship Id="rId48" Type="http://schemas.openxmlformats.org/officeDocument/2006/relationships/hyperlink" Target="https://dictionary.cambridge.org/dictionary/english/behave" TargetMode="External"/><Relationship Id="rId47" Type="http://schemas.openxmlformats.org/officeDocument/2006/relationships/hyperlink" Target="https://dictionary.cambridge.org/dictionary/english/society" TargetMode="External"/><Relationship Id="rId49" Type="http://schemas.openxmlformats.org/officeDocument/2006/relationships/hyperlink" Target="https://dictionary.cambridge.org/dictionary/english/system" TargetMode="External"/><Relationship Id="rId5" Type="http://schemas.openxmlformats.org/officeDocument/2006/relationships/hyperlink" Target="https://dictionary.cambridge.org/dictionary/english/condition" TargetMode="External"/><Relationship Id="rId6" Type="http://schemas.openxmlformats.org/officeDocument/2006/relationships/hyperlink" Target="https://dictionary.cambridge.org/dictionary/english/body" TargetMode="External"/><Relationship Id="rId7" Type="http://schemas.openxmlformats.org/officeDocument/2006/relationships/hyperlink" Target="https://dictionary.cambridge.org/dictionary/english/degree" TargetMode="External"/><Relationship Id="rId8" Type="http://schemas.openxmlformats.org/officeDocument/2006/relationships/hyperlink" Target="https://dictionary.cambridge.org/dictionary/english/free" TargetMode="External"/><Relationship Id="rId31" Type="http://schemas.openxmlformats.org/officeDocument/2006/relationships/hyperlink" Target="https://dictionary.cambridge.org/dictionary/english/opinion" TargetMode="External"/><Relationship Id="rId30" Type="http://schemas.openxmlformats.org/officeDocument/2006/relationships/hyperlink" Target="https://dictionary.cambridge.org/dictionary/english/unreasonable" TargetMode="External"/><Relationship Id="rId33" Type="http://schemas.openxmlformats.org/officeDocument/2006/relationships/hyperlink" Target="https://dictionary.cambridge.org/dictionary/english/especially" TargetMode="External"/><Relationship Id="rId32" Type="http://schemas.openxmlformats.org/officeDocument/2006/relationships/hyperlink" Target="https://dictionary.cambridge.org/dictionary/english/feeling" TargetMode="External"/><Relationship Id="rId35" Type="http://schemas.openxmlformats.org/officeDocument/2006/relationships/hyperlink" Target="https://dictionary.cambridge.org/dictionary/english/thought" TargetMode="External"/><Relationship Id="rId34" Type="http://schemas.openxmlformats.org/officeDocument/2006/relationships/hyperlink" Target="https://dictionary.cambridge.org/dictionary/english/form" TargetMode="External"/><Relationship Id="rId37" Type="http://schemas.openxmlformats.org/officeDocument/2006/relationships/hyperlink" Target="https://dictionary.cambridge.org/dictionary/english/behaviour" TargetMode="External"/><Relationship Id="rId36" Type="http://schemas.openxmlformats.org/officeDocument/2006/relationships/hyperlink" Target="https://dictionary.cambridge.org/dictionary/english/knowledge" TargetMode="External"/><Relationship Id="rId39" Type="http://schemas.openxmlformats.org/officeDocument/2006/relationships/hyperlink" Target="https://dictionary.cambridge.org/dictionary/english/hurt" TargetMode="External"/><Relationship Id="rId38" Type="http://schemas.openxmlformats.org/officeDocument/2006/relationships/hyperlink" Target="https://dictionary.cambridge.org/dictionary/english/person" TargetMode="External"/><Relationship Id="rId20" Type="http://schemas.openxmlformats.org/officeDocument/2006/relationships/hyperlink" Target="https://dictionary.cambridge.org/dictionary/english/create" TargetMode="External"/><Relationship Id="rId22" Type="http://schemas.openxmlformats.org/officeDocument/2006/relationships/hyperlink" Target="https://dictionary.cambridge.org/dictionary/english/calm" TargetMode="External"/><Relationship Id="rId21" Type="http://schemas.openxmlformats.org/officeDocument/2006/relationships/hyperlink" Target="https://dictionary.cambridge.org/dictionary/english/feeling" TargetMode="External"/><Relationship Id="rId24" Type="http://schemas.openxmlformats.org/officeDocument/2006/relationships/hyperlink" Target="https://dictionary.cambridge.org/dictionary/english/people" TargetMode="External"/><Relationship Id="rId23" Type="http://schemas.openxmlformats.org/officeDocument/2006/relationships/hyperlink" Target="https://dictionary.cambridge.org/dictionary/english/idea" TargetMode="External"/><Relationship Id="rId26" Type="http://schemas.openxmlformats.org/officeDocument/2006/relationships/hyperlink" Target="https://dictionary.cambridge.org/dictionary/english/idea" TargetMode="External"/><Relationship Id="rId25" Type="http://schemas.openxmlformats.org/officeDocument/2006/relationships/hyperlink" Target="https://dictionary.cambridge.org/dictionary/english/especially" TargetMode="External"/><Relationship Id="rId28" Type="http://schemas.openxmlformats.org/officeDocument/2006/relationships/hyperlink" Target="https://dictionary.cambridge.org/dictionary/english/achieve" TargetMode="External"/><Relationship Id="rId27" Type="http://schemas.openxmlformats.org/officeDocument/2006/relationships/hyperlink" Target="https://dictionary.cambridge.org/dictionary/english/wrong" TargetMode="External"/><Relationship Id="rId29" Type="http://schemas.openxmlformats.org/officeDocument/2006/relationships/hyperlink" Target="https://dictionary.cambridge.org/dictionary/english/unfair" TargetMode="External"/><Relationship Id="rId51" Type="http://schemas.openxmlformats.org/officeDocument/2006/relationships/hyperlink" Target="https://dictionary.cambridge.org/dictionary/english/rights" TargetMode="External"/><Relationship Id="rId50" Type="http://schemas.openxmlformats.org/officeDocument/2006/relationships/hyperlink" Target="https://dictionary.cambridge.org/dictionary/english/equal" TargetMode="External"/><Relationship Id="rId53" Type="http://schemas.openxmlformats.org/officeDocument/2006/relationships/hyperlink" Target="https://dictionary.cambridge.org/dictionary/english/help" TargetMode="External"/><Relationship Id="rId52" Type="http://schemas.openxmlformats.org/officeDocument/2006/relationships/hyperlink" Target="https://dictionary.cambridge.org/dictionary/english/opportunity" TargetMode="External"/><Relationship Id="rId11" Type="http://schemas.openxmlformats.org/officeDocument/2006/relationships/hyperlink" Target="https://dictionary.cambridge.org/dictionary/english/practice" TargetMode="External"/><Relationship Id="rId10" Type="http://schemas.openxmlformats.org/officeDocument/2006/relationships/hyperlink" Target="https://dictionary.cambridge.org/dictionary/english/state" TargetMode="External"/><Relationship Id="rId54" Type="http://schemas.openxmlformats.org/officeDocument/2006/relationships/hyperlink" Target="https://dictionary.cambridge.org/dictionary/english/decision" TargetMode="External"/><Relationship Id="rId13" Type="http://schemas.openxmlformats.org/officeDocument/2006/relationships/hyperlink" Target="https://dictionary.cambridge.org/dictionary/english/your" TargetMode="External"/><Relationship Id="rId12" Type="http://schemas.openxmlformats.org/officeDocument/2006/relationships/hyperlink" Target="https://dictionary.cambridge.org/dictionary/english/aware" TargetMode="External"/><Relationship Id="rId15" Type="http://schemas.openxmlformats.org/officeDocument/2006/relationships/hyperlink" Target="https://dictionary.cambridge.org/dictionary/english/mind" TargetMode="External"/><Relationship Id="rId14" Type="http://schemas.openxmlformats.org/officeDocument/2006/relationships/hyperlink" Target="https://dictionary.cambridge.org/dictionary/english/body" TargetMode="External"/><Relationship Id="rId17" Type="http://schemas.openxmlformats.org/officeDocument/2006/relationships/hyperlink" Target="https://dictionary.cambridge.org/dictionary/english/present" TargetMode="External"/><Relationship Id="rId16" Type="http://schemas.openxmlformats.org/officeDocument/2006/relationships/hyperlink" Target="https://dictionary.cambridge.org/dictionary/english/feeling" TargetMode="External"/><Relationship Id="rId19" Type="http://schemas.openxmlformats.org/officeDocument/2006/relationships/hyperlink" Target="https://dictionary.cambridge.org/dictionary/english/thought" TargetMode="External"/><Relationship Id="rId18" Type="http://schemas.openxmlformats.org/officeDocument/2006/relationships/hyperlink" Target="https://dictionary.cambridge.org/dictionary/english/moment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625" y="180975"/>
            <a:ext cx="6819900" cy="68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057275" y="7467600"/>
            <a:ext cx="5676900" cy="20319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0B5394"/>
                </a:solidFill>
              </a:rPr>
              <a:t>Bowland High</a:t>
            </a:r>
            <a:endParaRPr b="1" sz="3000">
              <a:solidFill>
                <a:srgbClr val="0B539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B539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B539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0B5394"/>
                </a:solidFill>
              </a:rPr>
              <a:t>Year 7 Keywords Booklet</a:t>
            </a:r>
            <a:endParaRPr b="1" sz="3000">
              <a:solidFill>
                <a:srgbClr val="0B5394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2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Maths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63" name="Google Shape;263;p22"/>
          <p:cNvSpPr/>
          <p:nvPr/>
        </p:nvSpPr>
        <p:spPr>
          <a:xfrm>
            <a:off x="2089950" y="2115250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number that has exactly two factors (1 and itself)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4" name="Google Shape;264;p22"/>
          <p:cNvSpPr/>
          <p:nvPr/>
        </p:nvSpPr>
        <p:spPr>
          <a:xfrm>
            <a:off x="118025" y="2115250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Prime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65" name="Google Shape;265;p22"/>
          <p:cNvSpPr/>
          <p:nvPr/>
        </p:nvSpPr>
        <p:spPr>
          <a:xfrm>
            <a:off x="2089950" y="2773421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Divides </a:t>
            </a:r>
            <a:r>
              <a:rPr lang="en-GB">
                <a:solidFill>
                  <a:schemeClr val="lt1"/>
                </a:solidFill>
              </a:rPr>
              <a:t>exactly</a:t>
            </a:r>
            <a:r>
              <a:rPr lang="en-GB">
                <a:solidFill>
                  <a:schemeClr val="lt1"/>
                </a:solidFill>
              </a:rPr>
              <a:t> into a given number with no remainder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6" name="Google Shape;266;p22"/>
          <p:cNvSpPr/>
          <p:nvPr/>
        </p:nvSpPr>
        <p:spPr>
          <a:xfrm>
            <a:off x="118025" y="2773421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Factor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67" name="Google Shape;267;p22"/>
          <p:cNvSpPr/>
          <p:nvPr/>
        </p:nvSpPr>
        <p:spPr>
          <a:xfrm>
            <a:off x="2089950" y="3431547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What we get after multiplying by a whole number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8" name="Google Shape;268;p22"/>
          <p:cNvSpPr/>
          <p:nvPr/>
        </p:nvSpPr>
        <p:spPr>
          <a:xfrm>
            <a:off x="138438" y="3431547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Multiple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69" name="Google Shape;269;p22"/>
          <p:cNvSpPr/>
          <p:nvPr/>
        </p:nvSpPr>
        <p:spPr>
          <a:xfrm>
            <a:off x="2089950" y="408971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Produced when you multiply a number by itself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0" name="Google Shape;270;p22"/>
          <p:cNvSpPr/>
          <p:nvPr/>
        </p:nvSpPr>
        <p:spPr>
          <a:xfrm>
            <a:off x="118025" y="408971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Square Number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71" name="Google Shape;271;p22"/>
          <p:cNvSpPr/>
          <p:nvPr/>
        </p:nvSpPr>
        <p:spPr>
          <a:xfrm>
            <a:off x="2089950" y="476146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whole number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2" name="Google Shape;272;p22"/>
          <p:cNvSpPr/>
          <p:nvPr/>
        </p:nvSpPr>
        <p:spPr>
          <a:xfrm>
            <a:off x="118025" y="4761465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Integer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73" name="Google Shape;273;p22"/>
          <p:cNvSpPr/>
          <p:nvPr/>
        </p:nvSpPr>
        <p:spPr>
          <a:xfrm>
            <a:off x="2089950" y="5419636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number less than zero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4" name="Google Shape;274;p22"/>
          <p:cNvSpPr/>
          <p:nvPr/>
        </p:nvSpPr>
        <p:spPr>
          <a:xfrm>
            <a:off x="118025" y="5419636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Negative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75" name="Google Shape;275;p22"/>
          <p:cNvSpPr/>
          <p:nvPr/>
        </p:nvSpPr>
        <p:spPr>
          <a:xfrm>
            <a:off x="2089950" y="6077762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To roughly </a:t>
            </a:r>
            <a:r>
              <a:rPr lang="en-GB">
                <a:solidFill>
                  <a:schemeClr val="lt1"/>
                </a:solidFill>
              </a:rPr>
              <a:t>calculate</a:t>
            </a:r>
            <a:r>
              <a:rPr lang="en-GB">
                <a:solidFill>
                  <a:schemeClr val="lt1"/>
                </a:solidFill>
              </a:rPr>
              <a:t> the value, number or quantity by rounding to one significant figure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6" name="Google Shape;276;p22"/>
          <p:cNvSpPr/>
          <p:nvPr/>
        </p:nvSpPr>
        <p:spPr>
          <a:xfrm>
            <a:off x="118025" y="6077762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Estimate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77" name="Google Shape;277;p22"/>
          <p:cNvSpPr/>
          <p:nvPr/>
        </p:nvSpPr>
        <p:spPr>
          <a:xfrm>
            <a:off x="2089950" y="673593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To work out a numerical value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8" name="Google Shape;278;p22"/>
          <p:cNvSpPr/>
          <p:nvPr/>
        </p:nvSpPr>
        <p:spPr>
          <a:xfrm>
            <a:off x="118025" y="6735933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Evaluate 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79" name="Google Shape;279;p22"/>
          <p:cNvSpPr/>
          <p:nvPr/>
        </p:nvSpPr>
        <p:spPr>
          <a:xfrm>
            <a:off x="2089950" y="739410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To put into brackets by taking out the highest common factors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0" name="Google Shape;280;p22"/>
          <p:cNvSpPr/>
          <p:nvPr/>
        </p:nvSpPr>
        <p:spPr>
          <a:xfrm>
            <a:off x="118025" y="739410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Factorise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81" name="Google Shape;281;p22"/>
          <p:cNvSpPr/>
          <p:nvPr/>
        </p:nvSpPr>
        <p:spPr>
          <a:xfrm>
            <a:off x="2089950" y="805227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Multiply to remove the brackets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2" name="Google Shape;282;p22"/>
          <p:cNvSpPr/>
          <p:nvPr/>
        </p:nvSpPr>
        <p:spPr>
          <a:xfrm>
            <a:off x="118025" y="805227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Expand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3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Music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90" name="Google Shape;290;p23"/>
          <p:cNvSpPr/>
          <p:nvPr/>
        </p:nvSpPr>
        <p:spPr>
          <a:xfrm>
            <a:off x="2089950" y="2115250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Presenting to an audience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1" name="Google Shape;291;p23"/>
          <p:cNvSpPr/>
          <p:nvPr/>
        </p:nvSpPr>
        <p:spPr>
          <a:xfrm>
            <a:off x="118025" y="2115250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Performing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92" name="Google Shape;292;p23"/>
          <p:cNvSpPr/>
          <p:nvPr/>
        </p:nvSpPr>
        <p:spPr>
          <a:xfrm>
            <a:off x="2089950" y="2773421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To give your attention to a sound or sounds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3" name="Google Shape;293;p23"/>
          <p:cNvSpPr/>
          <p:nvPr/>
        </p:nvSpPr>
        <p:spPr>
          <a:xfrm>
            <a:off x="118025" y="2773421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Listening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94" name="Google Shape;294;p23"/>
          <p:cNvSpPr/>
          <p:nvPr/>
        </p:nvSpPr>
        <p:spPr>
          <a:xfrm>
            <a:off x="2089950" y="3431547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To perform ‘as one’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5" name="Google Shape;295;p23"/>
          <p:cNvSpPr/>
          <p:nvPr/>
        </p:nvSpPr>
        <p:spPr>
          <a:xfrm>
            <a:off x="138438" y="3431547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Unison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96" name="Google Shape;296;p23"/>
          <p:cNvSpPr/>
          <p:nvPr/>
        </p:nvSpPr>
        <p:spPr>
          <a:xfrm>
            <a:off x="2089950" y="408971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device created or adapted to make musical sounds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7" name="Google Shape;297;p23"/>
          <p:cNvSpPr/>
          <p:nvPr/>
        </p:nvSpPr>
        <p:spPr>
          <a:xfrm>
            <a:off x="118025" y="408971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Instrument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98" name="Google Shape;298;p23"/>
          <p:cNvSpPr/>
          <p:nvPr/>
        </p:nvSpPr>
        <p:spPr>
          <a:xfrm>
            <a:off x="2089950" y="476146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Involving many sounds or voices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9" name="Google Shape;299;p23"/>
          <p:cNvSpPr/>
          <p:nvPr/>
        </p:nvSpPr>
        <p:spPr>
          <a:xfrm>
            <a:off x="118025" y="4761465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Polyphonic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00" name="Google Shape;300;p23"/>
          <p:cNvSpPr/>
          <p:nvPr/>
        </p:nvSpPr>
        <p:spPr>
          <a:xfrm>
            <a:off x="2089950" y="5419636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Having only a single melodic line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1" name="Google Shape;301;p23"/>
          <p:cNvSpPr/>
          <p:nvPr/>
        </p:nvSpPr>
        <p:spPr>
          <a:xfrm>
            <a:off x="118025" y="5419636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Monophonic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02" name="Google Shape;302;p23"/>
          <p:cNvSpPr/>
          <p:nvPr/>
        </p:nvSpPr>
        <p:spPr>
          <a:xfrm>
            <a:off x="2089950" y="6077762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Part(s) using the same rhythm as the melody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3" name="Google Shape;303;p23"/>
          <p:cNvSpPr/>
          <p:nvPr/>
        </p:nvSpPr>
        <p:spPr>
          <a:xfrm>
            <a:off x="118025" y="6077762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Homophonic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04" name="Google Shape;304;p23"/>
          <p:cNvSpPr/>
          <p:nvPr/>
        </p:nvSpPr>
        <p:spPr>
          <a:xfrm>
            <a:off x="2089950" y="673593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piece for a single </a:t>
            </a:r>
            <a:r>
              <a:rPr lang="en-GB">
                <a:solidFill>
                  <a:schemeClr val="lt1"/>
                </a:solidFill>
              </a:rPr>
              <a:t>musician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5" name="Google Shape;305;p23"/>
          <p:cNvSpPr/>
          <p:nvPr/>
        </p:nvSpPr>
        <p:spPr>
          <a:xfrm>
            <a:off x="118025" y="6735933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Solo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06" name="Google Shape;306;p23"/>
          <p:cNvSpPr/>
          <p:nvPr/>
        </p:nvSpPr>
        <p:spPr>
          <a:xfrm>
            <a:off x="2089950" y="739410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group who perform together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7" name="Google Shape;307;p23"/>
          <p:cNvSpPr/>
          <p:nvPr/>
        </p:nvSpPr>
        <p:spPr>
          <a:xfrm>
            <a:off x="118025" y="739410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Ensemble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08" name="Google Shape;308;p23"/>
          <p:cNvSpPr/>
          <p:nvPr/>
        </p:nvSpPr>
        <p:spPr>
          <a:xfrm>
            <a:off x="2089950" y="805227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act of creating musical works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9" name="Google Shape;309;p23"/>
          <p:cNvSpPr/>
          <p:nvPr/>
        </p:nvSpPr>
        <p:spPr>
          <a:xfrm>
            <a:off x="118025" y="8052279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Composing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10" name="Google Shape;310;p23"/>
          <p:cNvSpPr/>
          <p:nvPr/>
        </p:nvSpPr>
        <p:spPr>
          <a:xfrm>
            <a:off x="2089950" y="8710449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sound produced in the </a:t>
            </a:r>
            <a:r>
              <a:rPr lang="en-GB">
                <a:solidFill>
                  <a:schemeClr val="lt1"/>
                </a:solidFill>
              </a:rPr>
              <a:t>larynx</a:t>
            </a:r>
            <a:r>
              <a:rPr lang="en-GB">
                <a:solidFill>
                  <a:schemeClr val="lt1"/>
                </a:solidFill>
              </a:rPr>
              <a:t> and uttered through the mouth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11" name="Google Shape;311;p23"/>
          <p:cNvSpPr/>
          <p:nvPr/>
        </p:nvSpPr>
        <p:spPr>
          <a:xfrm>
            <a:off x="138450" y="871045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Voice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12" name="Google Shape;312;p23"/>
          <p:cNvSpPr/>
          <p:nvPr/>
        </p:nvSpPr>
        <p:spPr>
          <a:xfrm>
            <a:off x="138450" y="9368629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Timbre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13" name="Google Shape;313;p23"/>
          <p:cNvSpPr/>
          <p:nvPr/>
        </p:nvSpPr>
        <p:spPr>
          <a:xfrm>
            <a:off x="2089950" y="936862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character or quality of a musical sound or voice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4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Performing Arts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321" name="Google Shape;321;p24"/>
          <p:cNvSpPr/>
          <p:nvPr/>
        </p:nvSpPr>
        <p:spPr>
          <a:xfrm>
            <a:off x="2089950" y="2115250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process of making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2" name="Google Shape;322;p24"/>
          <p:cNvSpPr/>
          <p:nvPr/>
        </p:nvSpPr>
        <p:spPr>
          <a:xfrm>
            <a:off x="118025" y="2115250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Creating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23" name="Google Shape;323;p24"/>
          <p:cNvSpPr/>
          <p:nvPr/>
        </p:nvSpPr>
        <p:spPr>
          <a:xfrm>
            <a:off x="2089950" y="342478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Reflecting on your own work to identify strengths and weaknesses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4" name="Google Shape;324;p24"/>
          <p:cNvSpPr/>
          <p:nvPr/>
        </p:nvSpPr>
        <p:spPr>
          <a:xfrm>
            <a:off x="118025" y="3395771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Evaluating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25" name="Google Shape;325;p24"/>
          <p:cNvSpPr/>
          <p:nvPr/>
        </p:nvSpPr>
        <p:spPr>
          <a:xfrm>
            <a:off x="2089950" y="275983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creation of a character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6" name="Google Shape;326;p24"/>
          <p:cNvSpPr/>
          <p:nvPr/>
        </p:nvSpPr>
        <p:spPr>
          <a:xfrm>
            <a:off x="118013" y="2755510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Characterisation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27" name="Google Shape;327;p24"/>
          <p:cNvSpPr/>
          <p:nvPr/>
        </p:nvSpPr>
        <p:spPr>
          <a:xfrm>
            <a:off x="2089950" y="408971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Reciprocal action with another person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8" name="Google Shape;328;p24"/>
          <p:cNvSpPr/>
          <p:nvPr/>
        </p:nvSpPr>
        <p:spPr>
          <a:xfrm>
            <a:off x="118025" y="408971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Interaction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29" name="Google Shape;329;p24"/>
          <p:cNvSpPr/>
          <p:nvPr/>
        </p:nvSpPr>
        <p:spPr>
          <a:xfrm>
            <a:off x="2089950" y="805221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category of a piece which will influence themes and characters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0" name="Google Shape;330;p24"/>
          <p:cNvSpPr/>
          <p:nvPr/>
        </p:nvSpPr>
        <p:spPr>
          <a:xfrm>
            <a:off x="118025" y="8052265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Genre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31" name="Google Shape;331;p24"/>
          <p:cNvSpPr/>
          <p:nvPr/>
        </p:nvSpPr>
        <p:spPr>
          <a:xfrm>
            <a:off x="2089950" y="5419636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Presenting to an audience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2" name="Google Shape;332;p24"/>
          <p:cNvSpPr/>
          <p:nvPr/>
        </p:nvSpPr>
        <p:spPr>
          <a:xfrm>
            <a:off x="118025" y="5419636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Performing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33" name="Google Shape;333;p24"/>
          <p:cNvSpPr/>
          <p:nvPr/>
        </p:nvSpPr>
        <p:spPr>
          <a:xfrm>
            <a:off x="2089950" y="6077762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Relating to your body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4" name="Google Shape;334;p24"/>
          <p:cNvSpPr/>
          <p:nvPr/>
        </p:nvSpPr>
        <p:spPr>
          <a:xfrm>
            <a:off x="118025" y="6077762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Physical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35" name="Google Shape;335;p24"/>
          <p:cNvSpPr/>
          <p:nvPr/>
        </p:nvSpPr>
        <p:spPr>
          <a:xfrm>
            <a:off x="2089950" y="673593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Communicating powerfully and clearly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6" name="Google Shape;336;p24"/>
          <p:cNvSpPr/>
          <p:nvPr/>
        </p:nvSpPr>
        <p:spPr>
          <a:xfrm>
            <a:off x="118025" y="6735933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Projection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37" name="Google Shape;337;p24"/>
          <p:cNvSpPr/>
          <p:nvPr/>
        </p:nvSpPr>
        <p:spPr>
          <a:xfrm>
            <a:off x="2089950" y="7394079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Relating to your voice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8" name="Google Shape;338;p24"/>
          <p:cNvSpPr/>
          <p:nvPr/>
        </p:nvSpPr>
        <p:spPr>
          <a:xfrm>
            <a:off x="118025" y="739410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Vocal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39" name="Google Shape;339;p24"/>
          <p:cNvSpPr/>
          <p:nvPr/>
        </p:nvSpPr>
        <p:spPr>
          <a:xfrm>
            <a:off x="118025" y="475466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Improvisation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40" name="Google Shape;340;p24"/>
          <p:cNvSpPr/>
          <p:nvPr/>
        </p:nvSpPr>
        <p:spPr>
          <a:xfrm>
            <a:off x="2089950" y="475466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Created ‘on the spot’, without preparation.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5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Physical Education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348" name="Google Shape;348;p25"/>
          <p:cNvSpPr/>
          <p:nvPr/>
        </p:nvSpPr>
        <p:spPr>
          <a:xfrm>
            <a:off x="2089950" y="3851456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Taking on challenges and learning how to deal with failure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49" name="Google Shape;349;p25"/>
          <p:cNvSpPr/>
          <p:nvPr/>
        </p:nvSpPr>
        <p:spPr>
          <a:xfrm>
            <a:off x="118025" y="3851456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Resilience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50" name="Google Shape;350;p25"/>
          <p:cNvSpPr/>
          <p:nvPr/>
        </p:nvSpPr>
        <p:spPr>
          <a:xfrm>
            <a:off x="2089950" y="3268748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Coping with physical activities (without getting too tired)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1" name="Google Shape;351;p25"/>
          <p:cNvSpPr/>
          <p:nvPr/>
        </p:nvSpPr>
        <p:spPr>
          <a:xfrm>
            <a:off x="138438" y="3268748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Fitness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52" name="Google Shape;352;p25"/>
          <p:cNvSpPr/>
          <p:nvPr/>
        </p:nvSpPr>
        <p:spPr>
          <a:xfrm>
            <a:off x="2089950" y="211529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Changing direction at speed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3" name="Google Shape;353;p25"/>
          <p:cNvSpPr/>
          <p:nvPr/>
        </p:nvSpPr>
        <p:spPr>
          <a:xfrm>
            <a:off x="138450" y="208232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Agility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54" name="Google Shape;354;p25"/>
          <p:cNvSpPr/>
          <p:nvPr/>
        </p:nvSpPr>
        <p:spPr>
          <a:xfrm>
            <a:off x="2089950" y="443418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learned movement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5" name="Google Shape;355;p25"/>
          <p:cNvSpPr/>
          <p:nvPr/>
        </p:nvSpPr>
        <p:spPr>
          <a:xfrm>
            <a:off x="118025" y="4434182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Skill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56" name="Google Shape;356;p25"/>
          <p:cNvSpPr/>
          <p:nvPr/>
        </p:nvSpPr>
        <p:spPr>
          <a:xfrm>
            <a:off x="2089950" y="2692026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Moving two or more body parts at the same time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7" name="Google Shape;357;p25"/>
          <p:cNvSpPr/>
          <p:nvPr/>
        </p:nvSpPr>
        <p:spPr>
          <a:xfrm>
            <a:off x="138450" y="2675538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Coordination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58" name="Google Shape;358;p25"/>
          <p:cNvSpPr/>
          <p:nvPr/>
        </p:nvSpPr>
        <p:spPr>
          <a:xfrm>
            <a:off x="2089950" y="5613814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Thinking / planning how to win or improve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9" name="Google Shape;359;p25"/>
          <p:cNvSpPr/>
          <p:nvPr/>
        </p:nvSpPr>
        <p:spPr>
          <a:xfrm>
            <a:off x="118025" y="5613814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Tactics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60" name="Google Shape;360;p25"/>
          <p:cNvSpPr/>
          <p:nvPr/>
        </p:nvSpPr>
        <p:spPr>
          <a:xfrm>
            <a:off x="2089950" y="5034124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Applying force against a load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61" name="Google Shape;361;p25"/>
          <p:cNvSpPr/>
          <p:nvPr/>
        </p:nvSpPr>
        <p:spPr>
          <a:xfrm>
            <a:off x="118025" y="500794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Strength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62" name="Google Shape;362;p25"/>
          <p:cNvSpPr/>
          <p:nvPr/>
        </p:nvSpPr>
        <p:spPr>
          <a:xfrm>
            <a:off x="2089950" y="623025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How to perform a skill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63" name="Google Shape;363;p25"/>
          <p:cNvSpPr/>
          <p:nvPr/>
        </p:nvSpPr>
        <p:spPr>
          <a:xfrm>
            <a:off x="118025" y="621970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Technique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64" name="Google Shape;364;p25"/>
          <p:cNvSpPr/>
          <p:nvPr/>
        </p:nvSpPr>
        <p:spPr>
          <a:xfrm>
            <a:off x="118025" y="6857494"/>
            <a:ext cx="1752600" cy="8928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Cardiovascular endurance / Stamina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2089950" y="6857400"/>
            <a:ext cx="5406900" cy="8928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Exercise for long periods of time without </a:t>
            </a:r>
            <a:r>
              <a:rPr lang="en-GB">
                <a:solidFill>
                  <a:schemeClr val="lt1"/>
                </a:solidFill>
              </a:rPr>
              <a:t>tiring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334500"/>
            <a:ext cx="7559997" cy="139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26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PSHCE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373" name="Google Shape;373;p26"/>
          <p:cNvSpPr/>
          <p:nvPr/>
        </p:nvSpPr>
        <p:spPr>
          <a:xfrm>
            <a:off x="2089950" y="3851456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The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condition</a:t>
            </a:r>
            <a:r>
              <a:rPr lang="en-GB">
                <a:solidFill>
                  <a:schemeClr val="lt1"/>
                </a:solidFill>
              </a:rPr>
              <a:t> of the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body</a:t>
            </a:r>
            <a:r>
              <a:rPr lang="en-GB">
                <a:solidFill>
                  <a:schemeClr val="lt1"/>
                </a:solidFill>
              </a:rPr>
              <a:t> and mind: the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degree</a:t>
            </a:r>
            <a:r>
              <a:rPr lang="en-GB">
                <a:solidFill>
                  <a:schemeClr val="lt1"/>
                </a:solidFill>
              </a:rPr>
              <a:t> to which it is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</a:t>
            </a:r>
            <a:r>
              <a:rPr lang="en-GB">
                <a:solidFill>
                  <a:schemeClr val="lt1"/>
                </a:solidFill>
              </a:rPr>
              <a:t> from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illness</a:t>
            </a:r>
            <a:r>
              <a:rPr lang="en-GB">
                <a:solidFill>
                  <a:schemeClr val="lt1"/>
                </a:solidFill>
              </a:rPr>
              <a:t>, or the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state</a:t>
            </a:r>
            <a:r>
              <a:rPr lang="en-GB">
                <a:solidFill>
                  <a:schemeClr val="lt1"/>
                </a:solidFill>
              </a:rPr>
              <a:t> of being well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4" name="Google Shape;374;p26"/>
          <p:cNvSpPr/>
          <p:nvPr/>
        </p:nvSpPr>
        <p:spPr>
          <a:xfrm>
            <a:off x="118025" y="3851456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Health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75" name="Google Shape;375;p26"/>
          <p:cNvSpPr/>
          <p:nvPr/>
        </p:nvSpPr>
        <p:spPr>
          <a:xfrm>
            <a:off x="2089950" y="3268748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Expressing your thoughts or feelings through the use of voice, body language, or written down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138438" y="3268748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Communication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77" name="Google Shape;377;p26"/>
          <p:cNvSpPr/>
          <p:nvPr/>
        </p:nvSpPr>
        <p:spPr>
          <a:xfrm>
            <a:off x="2089950" y="211529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A process of change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8" name="Google Shape;378;p26"/>
          <p:cNvSpPr/>
          <p:nvPr/>
        </p:nvSpPr>
        <p:spPr>
          <a:xfrm>
            <a:off x="138450" y="208232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Transition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79" name="Google Shape;379;p26"/>
          <p:cNvSpPr/>
          <p:nvPr/>
        </p:nvSpPr>
        <p:spPr>
          <a:xfrm>
            <a:off x="2089950" y="443418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The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practice</a:t>
            </a:r>
            <a:r>
              <a:rPr lang="en-GB">
                <a:solidFill>
                  <a:schemeClr val="lt1"/>
                </a:solidFill>
              </a:rPr>
              <a:t> of being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aware</a:t>
            </a:r>
            <a:r>
              <a:rPr lang="en-GB">
                <a:solidFill>
                  <a:schemeClr val="lt1"/>
                </a:solidFill>
              </a:rPr>
              <a:t> of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your</a:t>
            </a:r>
            <a:r>
              <a:rPr lang="en-GB">
                <a:solidFill>
                  <a:schemeClr val="lt1"/>
                </a:solidFill>
              </a:rPr>
              <a:t>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body</a:t>
            </a:r>
            <a:r>
              <a:rPr lang="en-GB">
                <a:solidFill>
                  <a:schemeClr val="lt1"/>
                </a:solidFill>
              </a:rPr>
              <a:t>,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mind</a:t>
            </a:r>
            <a:r>
              <a:rPr lang="en-GB">
                <a:solidFill>
                  <a:schemeClr val="lt1"/>
                </a:solidFill>
              </a:rPr>
              <a:t>, and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feelings</a:t>
            </a:r>
            <a:r>
              <a:rPr lang="en-GB">
                <a:solidFill>
                  <a:schemeClr val="lt1"/>
                </a:solidFill>
              </a:rPr>
              <a:t> in the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</a:t>
            </a:r>
            <a:r>
              <a:rPr lang="en-GB">
                <a:solidFill>
                  <a:schemeClr val="lt1"/>
                </a:solidFill>
              </a:rPr>
              <a:t>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moment</a:t>
            </a:r>
            <a:r>
              <a:rPr lang="en-GB">
                <a:solidFill>
                  <a:schemeClr val="lt1"/>
                </a:solidFill>
              </a:rPr>
              <a:t>,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thought</a:t>
            </a:r>
            <a:r>
              <a:rPr lang="en-GB">
                <a:solidFill>
                  <a:schemeClr val="lt1"/>
                </a:solidFill>
              </a:rPr>
              <a:t> to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create</a:t>
            </a:r>
            <a:r>
              <a:rPr lang="en-GB">
                <a:solidFill>
                  <a:schemeClr val="lt1"/>
                </a:solidFill>
              </a:rPr>
              <a:t> a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feeling</a:t>
            </a:r>
            <a:r>
              <a:rPr lang="en-GB">
                <a:solidFill>
                  <a:schemeClr val="lt1"/>
                </a:solidFill>
              </a:rPr>
              <a:t> of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calm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0" name="Google Shape;380;p26"/>
          <p:cNvSpPr/>
          <p:nvPr/>
        </p:nvSpPr>
        <p:spPr>
          <a:xfrm>
            <a:off x="118025" y="4434182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Mindfulness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81" name="Google Shape;381;p26"/>
          <p:cNvSpPr/>
          <p:nvPr/>
        </p:nvSpPr>
        <p:spPr>
          <a:xfrm>
            <a:off x="2089950" y="2692026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The ability to ‘bounce back’ or become happy / successful again after difficulties or setbacks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2" name="Google Shape;382;p26"/>
          <p:cNvSpPr/>
          <p:nvPr/>
        </p:nvSpPr>
        <p:spPr>
          <a:xfrm>
            <a:off x="138450" y="2675538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Resilience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83" name="Google Shape;383;p26"/>
          <p:cNvSpPr/>
          <p:nvPr/>
        </p:nvSpPr>
        <p:spPr>
          <a:xfrm>
            <a:off x="2089950" y="5613814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A set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idea</a:t>
            </a:r>
            <a:r>
              <a:rPr lang="en-GB">
                <a:solidFill>
                  <a:schemeClr val="lt1"/>
                </a:solidFill>
              </a:rPr>
              <a:t> that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people</a:t>
            </a:r>
            <a:r>
              <a:rPr lang="en-GB">
                <a:solidFill>
                  <a:schemeClr val="lt1"/>
                </a:solidFill>
              </a:rPr>
              <a:t> have about what someone or something is like,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especially</a:t>
            </a:r>
            <a:r>
              <a:rPr lang="en-GB">
                <a:solidFill>
                  <a:schemeClr val="lt1"/>
                </a:solidFill>
              </a:rPr>
              <a:t> an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idea</a:t>
            </a:r>
            <a:r>
              <a:rPr lang="en-GB">
                <a:solidFill>
                  <a:schemeClr val="lt1"/>
                </a:solidFill>
              </a:rPr>
              <a:t> that is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wrong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4" name="Google Shape;384;p26"/>
          <p:cNvSpPr/>
          <p:nvPr/>
        </p:nvSpPr>
        <p:spPr>
          <a:xfrm>
            <a:off x="118025" y="5613814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Stereotype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85" name="Google Shape;385;p26"/>
          <p:cNvSpPr/>
          <p:nvPr/>
        </p:nvSpPr>
        <p:spPr>
          <a:xfrm>
            <a:off x="2089950" y="5034124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The hope or ambition to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achieve</a:t>
            </a:r>
            <a:r>
              <a:rPr lang="en-GB">
                <a:solidFill>
                  <a:schemeClr val="lt1"/>
                </a:solidFill>
              </a:rPr>
              <a:t> something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6" name="Google Shape;386;p26"/>
          <p:cNvSpPr/>
          <p:nvPr/>
        </p:nvSpPr>
        <p:spPr>
          <a:xfrm>
            <a:off x="118025" y="500794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Aspiration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87" name="Google Shape;387;p26"/>
          <p:cNvSpPr/>
          <p:nvPr/>
        </p:nvSpPr>
        <p:spPr>
          <a:xfrm>
            <a:off x="2089950" y="623025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An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2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unfair</a:t>
            </a:r>
            <a:r>
              <a:rPr lang="en-GB">
                <a:solidFill>
                  <a:schemeClr val="lt1"/>
                </a:solidFill>
              </a:rPr>
              <a:t> and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unreasonable</a:t>
            </a:r>
            <a:r>
              <a:rPr lang="en-GB">
                <a:solidFill>
                  <a:schemeClr val="lt1"/>
                </a:solidFill>
              </a:rPr>
              <a:t>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opinion</a:t>
            </a:r>
            <a:r>
              <a:rPr lang="en-GB">
                <a:solidFill>
                  <a:schemeClr val="lt1"/>
                </a:solidFill>
              </a:rPr>
              <a:t> or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feeling</a:t>
            </a:r>
            <a:r>
              <a:rPr lang="en-GB">
                <a:solidFill>
                  <a:schemeClr val="lt1"/>
                </a:solidFill>
              </a:rPr>
              <a:t>,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especially</a:t>
            </a:r>
            <a:r>
              <a:rPr lang="en-GB">
                <a:solidFill>
                  <a:schemeClr val="lt1"/>
                </a:solidFill>
              </a:rPr>
              <a:t> when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formed</a:t>
            </a:r>
            <a:r>
              <a:rPr lang="en-GB">
                <a:solidFill>
                  <a:schemeClr val="lt1"/>
                </a:solidFill>
              </a:rPr>
              <a:t> without enough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thought</a:t>
            </a:r>
            <a:r>
              <a:rPr lang="en-GB">
                <a:solidFill>
                  <a:schemeClr val="lt1"/>
                </a:solidFill>
              </a:rPr>
              <a:t> or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knowledge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8" name="Google Shape;388;p26"/>
          <p:cNvSpPr/>
          <p:nvPr/>
        </p:nvSpPr>
        <p:spPr>
          <a:xfrm>
            <a:off x="118025" y="787705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Law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89" name="Google Shape;389;p26"/>
          <p:cNvSpPr/>
          <p:nvPr/>
        </p:nvSpPr>
        <p:spPr>
          <a:xfrm>
            <a:off x="118025" y="6857494"/>
            <a:ext cx="1752600" cy="8928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Bullying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90" name="Google Shape;390;p26"/>
          <p:cNvSpPr/>
          <p:nvPr/>
        </p:nvSpPr>
        <p:spPr>
          <a:xfrm>
            <a:off x="2089950" y="6857400"/>
            <a:ext cx="5406900" cy="8928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The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behaviour</a:t>
            </a:r>
            <a:r>
              <a:rPr lang="en-GB">
                <a:solidFill>
                  <a:schemeClr val="lt1"/>
                </a:solidFill>
              </a:rPr>
              <a:t> of a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person</a:t>
            </a:r>
            <a:r>
              <a:rPr lang="en-GB">
                <a:solidFill>
                  <a:schemeClr val="lt1"/>
                </a:solidFill>
              </a:rPr>
              <a:t> who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3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hurts</a:t>
            </a:r>
            <a:r>
              <a:rPr lang="en-GB">
                <a:solidFill>
                  <a:schemeClr val="lt1"/>
                </a:solidFill>
              </a:rPr>
              <a:t> or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frightens</a:t>
            </a:r>
            <a:r>
              <a:rPr lang="en-GB">
                <a:solidFill>
                  <a:schemeClr val="lt1"/>
                </a:solidFill>
              </a:rPr>
              <a:t> someone, often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forcing</a:t>
            </a:r>
            <a:r>
              <a:rPr lang="en-GB">
                <a:solidFill>
                  <a:schemeClr val="lt1"/>
                </a:solidFill>
              </a:rPr>
              <a:t> that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person</a:t>
            </a:r>
            <a:r>
              <a:rPr lang="en-GB">
                <a:solidFill>
                  <a:schemeClr val="lt1"/>
                </a:solidFill>
              </a:rPr>
              <a:t> to do something they do not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want</a:t>
            </a:r>
            <a:r>
              <a:rPr lang="en-GB">
                <a:solidFill>
                  <a:schemeClr val="lt1"/>
                </a:solidFill>
              </a:rPr>
              <a:t> to do. Can be online or in person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91" name="Google Shape;391;p26"/>
          <p:cNvSpPr/>
          <p:nvPr/>
        </p:nvSpPr>
        <p:spPr>
          <a:xfrm>
            <a:off x="118025" y="6235671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Prejudice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92" name="Google Shape;392;p26"/>
          <p:cNvSpPr/>
          <p:nvPr/>
        </p:nvSpPr>
        <p:spPr>
          <a:xfrm>
            <a:off x="118025" y="852250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Democracy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93" name="Google Shape;393;p26"/>
          <p:cNvSpPr/>
          <p:nvPr/>
        </p:nvSpPr>
        <p:spPr>
          <a:xfrm>
            <a:off x="2089950" y="787705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A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rule</a:t>
            </a:r>
            <a:r>
              <a:rPr lang="en-GB">
                <a:solidFill>
                  <a:schemeClr val="lt1"/>
                </a:solidFill>
              </a:rPr>
              <a:t>, usually made by a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government</a:t>
            </a:r>
            <a:r>
              <a:rPr lang="en-GB">
                <a:solidFill>
                  <a:schemeClr val="lt1"/>
                </a:solidFill>
              </a:rPr>
              <a:t>, that is used to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order</a:t>
            </a:r>
            <a:r>
              <a:rPr lang="en-GB">
                <a:solidFill>
                  <a:schemeClr val="lt1"/>
                </a:solidFill>
              </a:rPr>
              <a:t> the way in which a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society</a:t>
            </a:r>
            <a:r>
              <a:rPr lang="en-GB">
                <a:solidFill>
                  <a:schemeClr val="lt1"/>
                </a:solidFill>
              </a:rPr>
              <a:t>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behaves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94" name="Google Shape;394;p26"/>
          <p:cNvSpPr/>
          <p:nvPr/>
        </p:nvSpPr>
        <p:spPr>
          <a:xfrm>
            <a:off x="2089950" y="852260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A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4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system</a:t>
            </a:r>
            <a:r>
              <a:rPr lang="en-GB">
                <a:solidFill>
                  <a:schemeClr val="lt1"/>
                </a:solidFill>
              </a:rPr>
              <a:t> in which everyone has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5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equal</a:t>
            </a:r>
            <a:r>
              <a:rPr lang="en-GB">
                <a:solidFill>
                  <a:schemeClr val="lt1"/>
                </a:solidFill>
              </a:rPr>
              <a:t>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5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rights</a:t>
            </a:r>
            <a:r>
              <a:rPr lang="en-GB">
                <a:solidFill>
                  <a:schemeClr val="lt1"/>
                </a:solidFill>
              </a:rPr>
              <a:t> and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5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opportunities</a:t>
            </a:r>
            <a:r>
              <a:rPr lang="en-GB">
                <a:solidFill>
                  <a:schemeClr val="lt1"/>
                </a:solidFill>
              </a:rPr>
              <a:t>, and can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5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help</a:t>
            </a:r>
            <a:r>
              <a:rPr lang="en-GB">
                <a:solidFill>
                  <a:schemeClr val="lt1"/>
                </a:solidFill>
              </a:rPr>
              <a:t> make </a:t>
            </a:r>
            <a:r>
              <a:rPr lang="en-GB">
                <a:solidFill>
                  <a:schemeClr val="lt1"/>
                </a:solidFill>
                <a:uFill>
                  <a:noFill/>
                </a:uFill>
                <a:hlinkClick r:id="rId5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decisions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4715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27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Religious Education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402" name="Google Shape;402;p27"/>
          <p:cNvSpPr/>
          <p:nvPr/>
        </p:nvSpPr>
        <p:spPr>
          <a:xfrm>
            <a:off x="2089950" y="269201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lack of belief in the existence of a god or gods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03" name="Google Shape;403;p27"/>
          <p:cNvSpPr/>
          <p:nvPr/>
        </p:nvSpPr>
        <p:spPr>
          <a:xfrm>
            <a:off x="118025" y="269201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Atheism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04" name="Google Shape;404;p27"/>
          <p:cNvSpPr/>
          <p:nvPr/>
        </p:nvSpPr>
        <p:spPr>
          <a:xfrm>
            <a:off x="2089950" y="3268748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Not knowing whether any gods exist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05" name="Google Shape;405;p27"/>
          <p:cNvSpPr/>
          <p:nvPr/>
        </p:nvSpPr>
        <p:spPr>
          <a:xfrm>
            <a:off x="138438" y="3268748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Agnosticism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06" name="Google Shape;406;p27"/>
          <p:cNvSpPr/>
          <p:nvPr/>
        </p:nvSpPr>
        <p:spPr>
          <a:xfrm>
            <a:off x="2089950" y="3845517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An acceptance that something is true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07" name="Google Shape;407;p27"/>
          <p:cNvSpPr/>
          <p:nvPr/>
        </p:nvSpPr>
        <p:spPr>
          <a:xfrm>
            <a:off x="118025" y="3845517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Belief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08" name="Google Shape;408;p27"/>
          <p:cNvSpPr/>
          <p:nvPr/>
        </p:nvSpPr>
        <p:spPr>
          <a:xfrm>
            <a:off x="2089950" y="443418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major world religion followed by Buddhists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09" name="Google Shape;409;p27"/>
          <p:cNvSpPr/>
          <p:nvPr/>
        </p:nvSpPr>
        <p:spPr>
          <a:xfrm>
            <a:off x="118025" y="4434182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Buddhism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10" name="Google Shape;410;p27"/>
          <p:cNvSpPr/>
          <p:nvPr/>
        </p:nvSpPr>
        <p:spPr>
          <a:xfrm>
            <a:off x="2089950" y="5010951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major world religion followed by Christians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1" name="Google Shape;411;p27"/>
          <p:cNvSpPr/>
          <p:nvPr/>
        </p:nvSpPr>
        <p:spPr>
          <a:xfrm>
            <a:off x="118025" y="5010951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Christianity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12" name="Google Shape;412;p27"/>
          <p:cNvSpPr/>
          <p:nvPr/>
        </p:nvSpPr>
        <p:spPr>
          <a:xfrm>
            <a:off x="2089950" y="5587680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The major world religion followed by Hindus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3" name="Google Shape;413;p27"/>
          <p:cNvSpPr/>
          <p:nvPr/>
        </p:nvSpPr>
        <p:spPr>
          <a:xfrm>
            <a:off x="118025" y="5587680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lt1"/>
                </a:solidFill>
              </a:rPr>
              <a:t>Hinduism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14" name="Google Shape;414;p27"/>
          <p:cNvSpPr/>
          <p:nvPr/>
        </p:nvSpPr>
        <p:spPr>
          <a:xfrm>
            <a:off x="2089950" y="616444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The major world followed by Muslims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5" name="Google Shape;415;p27"/>
          <p:cNvSpPr/>
          <p:nvPr/>
        </p:nvSpPr>
        <p:spPr>
          <a:xfrm>
            <a:off x="118025" y="616444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lt1"/>
                </a:solidFill>
              </a:rPr>
              <a:t>Islam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16" name="Google Shape;416;p27"/>
          <p:cNvSpPr/>
          <p:nvPr/>
        </p:nvSpPr>
        <p:spPr>
          <a:xfrm>
            <a:off x="2089950" y="6741217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The major world religion followed by Jews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7" name="Google Shape;417;p27"/>
          <p:cNvSpPr/>
          <p:nvPr/>
        </p:nvSpPr>
        <p:spPr>
          <a:xfrm>
            <a:off x="118025" y="6741217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lt1"/>
                </a:solidFill>
              </a:rPr>
              <a:t>Judaism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18" name="Google Shape;418;p27"/>
          <p:cNvSpPr/>
          <p:nvPr/>
        </p:nvSpPr>
        <p:spPr>
          <a:xfrm>
            <a:off x="2089950" y="791415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belief that there is only one god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9" name="Google Shape;419;p27"/>
          <p:cNvSpPr/>
          <p:nvPr/>
        </p:nvSpPr>
        <p:spPr>
          <a:xfrm>
            <a:off x="118025" y="790358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Monotheism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20" name="Google Shape;420;p27"/>
          <p:cNvSpPr/>
          <p:nvPr/>
        </p:nvSpPr>
        <p:spPr>
          <a:xfrm>
            <a:off x="2089950" y="7279135"/>
            <a:ext cx="5406900" cy="5964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</a:t>
            </a:r>
            <a:r>
              <a:rPr lang="en-GB">
                <a:solidFill>
                  <a:schemeClr val="lt1"/>
                </a:solidFill>
              </a:rPr>
              <a:t>major</a:t>
            </a:r>
            <a:r>
              <a:rPr lang="en-GB">
                <a:solidFill>
                  <a:schemeClr val="lt1"/>
                </a:solidFill>
              </a:rPr>
              <a:t> </a:t>
            </a:r>
            <a:r>
              <a:rPr lang="en-GB">
                <a:solidFill>
                  <a:schemeClr val="lt1"/>
                </a:solidFill>
              </a:rPr>
              <a:t>world</a:t>
            </a:r>
            <a:r>
              <a:rPr lang="en-GB">
                <a:solidFill>
                  <a:schemeClr val="lt1"/>
                </a:solidFill>
              </a:rPr>
              <a:t> religion followed by Sikhs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21" name="Google Shape;421;p27"/>
          <p:cNvSpPr/>
          <p:nvPr/>
        </p:nvSpPr>
        <p:spPr>
          <a:xfrm>
            <a:off x="138450" y="8471512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Polytheism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22" name="Google Shape;422;p27"/>
          <p:cNvSpPr/>
          <p:nvPr/>
        </p:nvSpPr>
        <p:spPr>
          <a:xfrm>
            <a:off x="118025" y="7300289"/>
            <a:ext cx="1752600" cy="554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lt1"/>
                </a:solidFill>
              </a:rPr>
              <a:t>Sikhism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23" name="Google Shape;423;p27"/>
          <p:cNvSpPr/>
          <p:nvPr/>
        </p:nvSpPr>
        <p:spPr>
          <a:xfrm>
            <a:off x="2089950" y="8471474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belief in more than one god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28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Science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431" name="Google Shape;431;p28"/>
          <p:cNvSpPr/>
          <p:nvPr/>
        </p:nvSpPr>
        <p:spPr>
          <a:xfrm>
            <a:off x="2089950" y="2115250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Smallest particle that can exist on its own – all substances are made of these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32" name="Google Shape;432;p28"/>
          <p:cNvSpPr/>
          <p:nvPr/>
        </p:nvSpPr>
        <p:spPr>
          <a:xfrm>
            <a:off x="118025" y="2115250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Atom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33" name="Google Shape;433;p28"/>
          <p:cNvSpPr/>
          <p:nvPr/>
        </p:nvSpPr>
        <p:spPr>
          <a:xfrm>
            <a:off x="2089950" y="269201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Temperature at which a substance changes from a liquid to a gas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34" name="Google Shape;434;p28"/>
          <p:cNvSpPr/>
          <p:nvPr/>
        </p:nvSpPr>
        <p:spPr>
          <a:xfrm>
            <a:off x="118025" y="269201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Boiling point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35" name="Google Shape;435;p28"/>
          <p:cNvSpPr/>
          <p:nvPr/>
        </p:nvSpPr>
        <p:spPr>
          <a:xfrm>
            <a:off x="2089950" y="3268748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Change from a gas to a liquid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36" name="Google Shape;436;p28"/>
          <p:cNvSpPr/>
          <p:nvPr/>
        </p:nvSpPr>
        <p:spPr>
          <a:xfrm>
            <a:off x="138438" y="3268748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Condense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37" name="Google Shape;437;p28"/>
          <p:cNvSpPr/>
          <p:nvPr/>
        </p:nvSpPr>
        <p:spPr>
          <a:xfrm>
            <a:off x="2089950" y="3845517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When a solid completely mixes with a liquid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38" name="Google Shape;438;p28"/>
          <p:cNvSpPr/>
          <p:nvPr/>
        </p:nvSpPr>
        <p:spPr>
          <a:xfrm>
            <a:off x="118025" y="3845517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Dissolve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39" name="Google Shape;439;p28"/>
          <p:cNvSpPr/>
          <p:nvPr/>
        </p:nvSpPr>
        <p:spPr>
          <a:xfrm>
            <a:off x="2089950" y="443418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Change from liquid to gas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0" name="Google Shape;440;p28"/>
          <p:cNvSpPr/>
          <p:nvPr/>
        </p:nvSpPr>
        <p:spPr>
          <a:xfrm>
            <a:off x="118025" y="4434182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Evaporate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41" name="Google Shape;441;p28"/>
          <p:cNvSpPr/>
          <p:nvPr/>
        </p:nvSpPr>
        <p:spPr>
          <a:xfrm>
            <a:off x="2089950" y="5010951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Change one variable, measure one variable and keep the rest the same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2" name="Google Shape;442;p28"/>
          <p:cNvSpPr/>
          <p:nvPr/>
        </p:nvSpPr>
        <p:spPr>
          <a:xfrm>
            <a:off x="118025" y="5010951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Fair test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43" name="Google Shape;443;p28"/>
          <p:cNvSpPr/>
          <p:nvPr/>
        </p:nvSpPr>
        <p:spPr>
          <a:xfrm>
            <a:off x="2089950" y="5587680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Particles in this state of matter are far apart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4" name="Google Shape;444;p28"/>
          <p:cNvSpPr/>
          <p:nvPr/>
        </p:nvSpPr>
        <p:spPr>
          <a:xfrm>
            <a:off x="118025" y="5587680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Gas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45" name="Google Shape;445;p28"/>
          <p:cNvSpPr/>
          <p:nvPr/>
        </p:nvSpPr>
        <p:spPr>
          <a:xfrm>
            <a:off x="2089950" y="616444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Particles in this state of matter are very close but are free to move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6" name="Google Shape;446;p28"/>
          <p:cNvSpPr/>
          <p:nvPr/>
        </p:nvSpPr>
        <p:spPr>
          <a:xfrm>
            <a:off x="118025" y="616444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Liquid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47" name="Google Shape;447;p28"/>
          <p:cNvSpPr/>
          <p:nvPr/>
        </p:nvSpPr>
        <p:spPr>
          <a:xfrm>
            <a:off x="2089950" y="6741217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Temperature at which a substance changes from a solid to a liquid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8" name="Google Shape;448;p28"/>
          <p:cNvSpPr/>
          <p:nvPr/>
        </p:nvSpPr>
        <p:spPr>
          <a:xfrm>
            <a:off x="118025" y="6741217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Melting point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49" name="Google Shape;449;p28"/>
          <p:cNvSpPr/>
          <p:nvPr/>
        </p:nvSpPr>
        <p:spPr>
          <a:xfrm>
            <a:off x="2089950" y="731798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More than one substance - can be separated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50" name="Google Shape;450;p28"/>
          <p:cNvSpPr/>
          <p:nvPr/>
        </p:nvSpPr>
        <p:spPr>
          <a:xfrm>
            <a:off x="118025" y="731798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Mixture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51" name="Google Shape;451;p28"/>
          <p:cNvSpPr/>
          <p:nvPr/>
        </p:nvSpPr>
        <p:spPr>
          <a:xfrm>
            <a:off x="2089950" y="789476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Particles in this state of matter are very close together and in a fixed position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52" name="Google Shape;452;p28"/>
          <p:cNvSpPr/>
          <p:nvPr/>
        </p:nvSpPr>
        <p:spPr>
          <a:xfrm>
            <a:off x="118025" y="7894762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Solid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53" name="Google Shape;453;p28"/>
          <p:cNvSpPr/>
          <p:nvPr/>
        </p:nvSpPr>
        <p:spPr>
          <a:xfrm>
            <a:off x="2089950" y="847151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How hot something is: measured in degrees Celsius (C)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54" name="Google Shape;454;p28"/>
          <p:cNvSpPr/>
          <p:nvPr/>
        </p:nvSpPr>
        <p:spPr>
          <a:xfrm>
            <a:off x="118025" y="8471512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Temperature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3305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29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Spanish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462" name="Google Shape;462;p29"/>
          <p:cNvSpPr/>
          <p:nvPr/>
        </p:nvSpPr>
        <p:spPr>
          <a:xfrm>
            <a:off x="2089950" y="2115250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An action or </a:t>
            </a:r>
            <a:r>
              <a:rPr lang="en-GB">
                <a:solidFill>
                  <a:schemeClr val="lt1"/>
                </a:solidFill>
              </a:rPr>
              <a:t>occurrence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63" name="Google Shape;463;p29"/>
          <p:cNvSpPr/>
          <p:nvPr/>
        </p:nvSpPr>
        <p:spPr>
          <a:xfrm>
            <a:off x="118025" y="2115250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Verb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64" name="Google Shape;464;p29"/>
          <p:cNvSpPr/>
          <p:nvPr/>
        </p:nvSpPr>
        <p:spPr>
          <a:xfrm>
            <a:off x="2089950" y="2692019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place, person, thing or idea (etc)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65" name="Google Shape;465;p29"/>
          <p:cNvSpPr/>
          <p:nvPr/>
        </p:nvSpPr>
        <p:spPr>
          <a:xfrm>
            <a:off x="118025" y="2692019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Noun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66" name="Google Shape;466;p29"/>
          <p:cNvSpPr/>
          <p:nvPr/>
        </p:nvSpPr>
        <p:spPr>
          <a:xfrm>
            <a:off x="2089950" y="3268748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word that describes a noun or a group of nouns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67" name="Google Shape;467;p29"/>
          <p:cNvSpPr/>
          <p:nvPr/>
        </p:nvSpPr>
        <p:spPr>
          <a:xfrm>
            <a:off x="138438" y="3268748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Adjective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68" name="Google Shape;468;p29"/>
          <p:cNvSpPr/>
          <p:nvPr/>
        </p:nvSpPr>
        <p:spPr>
          <a:xfrm>
            <a:off x="2089950" y="4422192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group of words that includes a subject and a verb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69" name="Google Shape;469;p29"/>
          <p:cNvSpPr/>
          <p:nvPr/>
        </p:nvSpPr>
        <p:spPr>
          <a:xfrm>
            <a:off x="118025" y="4422192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Clause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70" name="Google Shape;470;p29"/>
          <p:cNvSpPr/>
          <p:nvPr/>
        </p:nvSpPr>
        <p:spPr>
          <a:xfrm>
            <a:off x="2089950" y="5010857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Connects words and phrases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71" name="Google Shape;471;p29"/>
          <p:cNvSpPr/>
          <p:nvPr/>
        </p:nvSpPr>
        <p:spPr>
          <a:xfrm>
            <a:off x="118025" y="5010857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Connective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72" name="Google Shape;472;p29"/>
          <p:cNvSpPr/>
          <p:nvPr/>
        </p:nvSpPr>
        <p:spPr>
          <a:xfrm>
            <a:off x="2089950" y="5587626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word which replaces a noun to avoid repetition. Used in verb tables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73" name="Google Shape;473;p29"/>
          <p:cNvSpPr/>
          <p:nvPr/>
        </p:nvSpPr>
        <p:spPr>
          <a:xfrm>
            <a:off x="118025" y="5587626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Personal pronoun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74" name="Google Shape;474;p29"/>
          <p:cNvSpPr/>
          <p:nvPr/>
        </p:nvSpPr>
        <p:spPr>
          <a:xfrm>
            <a:off x="2089950" y="6164355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table to show how </a:t>
            </a:r>
            <a:r>
              <a:rPr lang="en-GB">
                <a:solidFill>
                  <a:schemeClr val="lt1"/>
                </a:solidFill>
              </a:rPr>
              <a:t>different</a:t>
            </a:r>
            <a:r>
              <a:rPr lang="en-GB">
                <a:solidFill>
                  <a:schemeClr val="lt1"/>
                </a:solidFill>
              </a:rPr>
              <a:t> forms of a verb work with </a:t>
            </a:r>
            <a:r>
              <a:rPr lang="en-GB">
                <a:solidFill>
                  <a:schemeClr val="lt1"/>
                </a:solidFill>
              </a:rPr>
              <a:t>different</a:t>
            </a:r>
            <a:r>
              <a:rPr lang="en-GB">
                <a:solidFill>
                  <a:schemeClr val="lt1"/>
                </a:solidFill>
              </a:rPr>
              <a:t> tenses and </a:t>
            </a:r>
            <a:r>
              <a:rPr lang="en-GB">
                <a:solidFill>
                  <a:schemeClr val="lt1"/>
                </a:solidFill>
              </a:rPr>
              <a:t>structures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75" name="Google Shape;475;p29"/>
          <p:cNvSpPr/>
          <p:nvPr/>
        </p:nvSpPr>
        <p:spPr>
          <a:xfrm>
            <a:off x="118025" y="6164355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Verb table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76" name="Google Shape;476;p29"/>
          <p:cNvSpPr/>
          <p:nvPr/>
        </p:nvSpPr>
        <p:spPr>
          <a:xfrm>
            <a:off x="2089950" y="6741124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set of letters attached to a verb stem to identify who is performing an action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77" name="Google Shape;477;p29"/>
          <p:cNvSpPr/>
          <p:nvPr/>
        </p:nvSpPr>
        <p:spPr>
          <a:xfrm>
            <a:off x="118025" y="6741124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Verb ending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78" name="Google Shape;478;p29"/>
          <p:cNvSpPr/>
          <p:nvPr/>
        </p:nvSpPr>
        <p:spPr>
          <a:xfrm>
            <a:off x="2089950" y="3845473"/>
            <a:ext cx="5406900" cy="5187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To make sure an adjective is in the same form as the thing it is describing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79" name="Google Shape;479;p29"/>
          <p:cNvSpPr/>
          <p:nvPr/>
        </p:nvSpPr>
        <p:spPr>
          <a:xfrm>
            <a:off x="138438" y="3845473"/>
            <a:ext cx="1752600" cy="5187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Adjectival agreement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257712" y="1552989"/>
            <a:ext cx="7044600" cy="42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257705" y="5911246"/>
            <a:ext cx="7044600" cy="16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687"/>
            <a:ext cx="7560001" cy="10692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Art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2089950" y="2773421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property given out by an object that is picked up by the back of the eye as a result of the way it emits or reflects light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118025" y="2773421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Colour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2089950" y="3431547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Any group of colours from which all the other colours can be obtained by mixing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138438" y="3431547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Primary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2089950" y="408971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colour resulting from the mixing of two primary colours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118025" y="408971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Secondary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2089950" y="476146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colour produced by an equal mixture of a primary colour with a secondary colour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118025" y="4761465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Tertiary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2089950" y="5419636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How an artist makes things appear close or far away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118025" y="5419636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Perspective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2089950" y="6077762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rough unfinished drawing or painting, often made to assist in the making of a more finished picture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118025" y="6077762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Sketch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2089950" y="673593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part of a whole, </a:t>
            </a:r>
            <a:r>
              <a:rPr lang="en-GB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or the relationship between two things in terms of their size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118025" y="6735933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Proportion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2089950" y="739410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overall physical size of an artwork or objects in it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5" name="Google Shape;85;p15"/>
          <p:cNvSpPr/>
          <p:nvPr/>
        </p:nvSpPr>
        <p:spPr>
          <a:xfrm>
            <a:off x="118025" y="739410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Scale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Computing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2089950" y="2115250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Parts of a computer or device that you can see and touch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4" name="Google Shape;94;p16"/>
          <p:cNvSpPr/>
          <p:nvPr/>
        </p:nvSpPr>
        <p:spPr>
          <a:xfrm>
            <a:off x="118025" y="2115250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Hardware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95" name="Google Shape;95;p16"/>
          <p:cNvSpPr/>
          <p:nvPr/>
        </p:nvSpPr>
        <p:spPr>
          <a:xfrm>
            <a:off x="2089950" y="2773421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Programmes and applications that run on a computer or device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118025" y="2773421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Software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2089950" y="3431547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device which records data about the physical environment such as heat, movement or light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138438" y="3431547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Sensor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2089950" y="408971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brain of the computer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0" name="Google Shape;100;p16"/>
          <p:cNvSpPr/>
          <p:nvPr/>
        </p:nvSpPr>
        <p:spPr>
          <a:xfrm>
            <a:off x="118025" y="408971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Processor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01" name="Google Shape;101;p16"/>
          <p:cNvSpPr/>
          <p:nvPr/>
        </p:nvSpPr>
        <p:spPr>
          <a:xfrm>
            <a:off x="2089950" y="476146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Devices that store your files such as videos, photos or documents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2" name="Google Shape;102;p16"/>
          <p:cNvSpPr/>
          <p:nvPr/>
        </p:nvSpPr>
        <p:spPr>
          <a:xfrm>
            <a:off x="118025" y="4761465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Storage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2089950" y="5419636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Methods of staying safe when using the internet and apps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118025" y="5419636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Online Safety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2089950" y="6077762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set of instructions that are easy to understand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118025" y="6077762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Algorithms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2089950" y="673593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Numbers that computers understand made up of 1s and 0s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118025" y="6735933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Binary Numbers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2089950" y="739410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computer programme that can be used to create or edit images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118025" y="739410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Graphics Software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11" name="Google Shape;111;p16"/>
          <p:cNvSpPr/>
          <p:nvPr/>
        </p:nvSpPr>
        <p:spPr>
          <a:xfrm>
            <a:off x="2089950" y="805227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set of instructions to carry out a specific task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2" name="Google Shape;112;p16"/>
          <p:cNvSpPr/>
          <p:nvPr/>
        </p:nvSpPr>
        <p:spPr>
          <a:xfrm>
            <a:off x="118025" y="805227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Subroutine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7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Design Technology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2089950" y="2115250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drawing or set of drawings showing how something will be made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118025" y="2115250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Design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2089950" y="2773421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set of instructions given about a job or task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118025" y="2773421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Brief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2089950" y="3431547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detailed examination of the elements or structure of something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138438" y="3431547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Analysis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6" name="Google Shape;126;p17"/>
          <p:cNvSpPr/>
          <p:nvPr/>
        </p:nvSpPr>
        <p:spPr>
          <a:xfrm>
            <a:off x="2089950" y="405391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preliminary version of something from which other forms are developed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118025" y="408971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Prototype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2089950" y="476146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numerical value that specifies the size, shape, location, or orientation of a feature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29" name="Google Shape;129;p17"/>
          <p:cNvSpPr/>
          <p:nvPr/>
        </p:nvSpPr>
        <p:spPr>
          <a:xfrm>
            <a:off x="118025" y="4761465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Dimension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2089950" y="5419636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An </a:t>
            </a:r>
            <a:r>
              <a:rPr lang="en-GB">
                <a:solidFill>
                  <a:schemeClr val="lt1"/>
                </a:solidFill>
              </a:rPr>
              <a:t>opinion towards a product with regards to their shape, colour, size, content etc</a:t>
            </a:r>
            <a:endParaRPr sz="1300">
              <a:solidFill>
                <a:schemeClr val="lt1"/>
              </a:solidFill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118025" y="5419636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Aesthetic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2" name="Google Shape;132;p17"/>
          <p:cNvSpPr/>
          <p:nvPr/>
        </p:nvSpPr>
        <p:spPr>
          <a:xfrm>
            <a:off x="2089950" y="6077762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detailed description of the design and materials used to make something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3" name="Google Shape;133;p17"/>
          <p:cNvSpPr/>
          <p:nvPr/>
        </p:nvSpPr>
        <p:spPr>
          <a:xfrm>
            <a:off x="118025" y="6077762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Specification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4" name="Google Shape;134;p17"/>
          <p:cNvSpPr/>
          <p:nvPr/>
        </p:nvSpPr>
        <p:spPr>
          <a:xfrm>
            <a:off x="2089950" y="672698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matter from which a thing is or can be made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5" name="Google Shape;135;p17"/>
          <p:cNvSpPr/>
          <p:nvPr/>
        </p:nvSpPr>
        <p:spPr>
          <a:xfrm>
            <a:off x="118025" y="6735933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Material</a:t>
            </a:r>
            <a:r>
              <a:rPr b="1" lang="en-GB">
                <a:solidFill>
                  <a:schemeClr val="lt1"/>
                </a:solidFill>
              </a:rPr>
              <a:t>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6" name="Google Shape;136;p17"/>
          <p:cNvSpPr/>
          <p:nvPr/>
        </p:nvSpPr>
        <p:spPr>
          <a:xfrm>
            <a:off x="2089950" y="739410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</a:t>
            </a:r>
            <a:r>
              <a:rPr lang="en-GB">
                <a:solidFill>
                  <a:schemeClr val="lt1"/>
                </a:solidFill>
              </a:rPr>
              <a:t>making of articles on a large scale using machinery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7" name="Google Shape;137;p17"/>
          <p:cNvSpPr/>
          <p:nvPr/>
        </p:nvSpPr>
        <p:spPr>
          <a:xfrm>
            <a:off x="118025" y="739410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Manufacturing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8" name="Google Shape;138;p17"/>
          <p:cNvSpPr/>
          <p:nvPr/>
        </p:nvSpPr>
        <p:spPr>
          <a:xfrm>
            <a:off x="2089950" y="806122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ability to be maintained at a certain rate or level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9" name="Google Shape;139;p17"/>
          <p:cNvSpPr/>
          <p:nvPr/>
        </p:nvSpPr>
        <p:spPr>
          <a:xfrm>
            <a:off x="118025" y="805227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Sustainable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English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47" name="Google Shape;147;p18"/>
          <p:cNvSpPr/>
          <p:nvPr/>
        </p:nvSpPr>
        <p:spPr>
          <a:xfrm>
            <a:off x="2089950" y="2115250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character in a story who is presented as the chief foe of the protagonist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118025" y="2115250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Antagonist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49" name="Google Shape;149;p18"/>
          <p:cNvSpPr/>
          <p:nvPr/>
        </p:nvSpPr>
        <p:spPr>
          <a:xfrm>
            <a:off x="2089950" y="2773421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person in a novel, play, or film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0" name="Google Shape;150;p18"/>
          <p:cNvSpPr/>
          <p:nvPr/>
        </p:nvSpPr>
        <p:spPr>
          <a:xfrm>
            <a:off x="118025" y="2773421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Character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2089950" y="3431547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building blocks used to construct a written text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138438" y="3431547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Structure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2089950" y="408971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story; spoken or written account of connected events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118025" y="408971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Narrative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2089950" y="476146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Words used in a structured way by speech or writing.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6" name="Google Shape;156;p18"/>
          <p:cNvSpPr/>
          <p:nvPr/>
        </p:nvSpPr>
        <p:spPr>
          <a:xfrm>
            <a:off x="118025" y="4761465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Language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57" name="Google Shape;157;p18"/>
          <p:cNvSpPr/>
          <p:nvPr/>
        </p:nvSpPr>
        <p:spPr>
          <a:xfrm>
            <a:off x="2089950" y="5419636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character who contrasts with another character; typically, a character who contrasts with the protagonist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8" name="Google Shape;158;p18"/>
          <p:cNvSpPr/>
          <p:nvPr/>
        </p:nvSpPr>
        <p:spPr>
          <a:xfrm>
            <a:off x="118025" y="5419636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Foil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2089950" y="6077762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real person or fictional character who, in the face of danger, combats adversity through feats of ingenuity, courage or strength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118025" y="6077762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Hero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61" name="Google Shape;161;p18"/>
          <p:cNvSpPr/>
          <p:nvPr/>
        </p:nvSpPr>
        <p:spPr>
          <a:xfrm>
            <a:off x="2089950" y="673593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leading character or one of the major characters in a play, film or novel etc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2" name="Google Shape;162;p18"/>
          <p:cNvSpPr/>
          <p:nvPr/>
        </p:nvSpPr>
        <p:spPr>
          <a:xfrm>
            <a:off x="118025" y="6735933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Protagonist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2089950" y="739410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character whose evil actions or motives are important to the plot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118025" y="739410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Villain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9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Food Technology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72" name="Google Shape;172;p19"/>
          <p:cNvSpPr/>
          <p:nvPr/>
        </p:nvSpPr>
        <p:spPr>
          <a:xfrm>
            <a:off x="2089950" y="2115250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kinds if food that a person eats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3" name="Google Shape;173;p19"/>
          <p:cNvSpPr/>
          <p:nvPr/>
        </p:nvSpPr>
        <p:spPr>
          <a:xfrm>
            <a:off x="118025" y="2115250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Diet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74" name="Google Shape;174;p19"/>
          <p:cNvSpPr/>
          <p:nvPr/>
        </p:nvSpPr>
        <p:spPr>
          <a:xfrm>
            <a:off x="2089950" y="2773421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</a:t>
            </a:r>
            <a:r>
              <a:rPr lang="en-GB">
                <a:solidFill>
                  <a:schemeClr val="lt1"/>
                </a:solidFill>
              </a:rPr>
              <a:t>process</a:t>
            </a:r>
            <a:r>
              <a:rPr lang="en-GB">
                <a:solidFill>
                  <a:schemeClr val="lt1"/>
                </a:solidFill>
              </a:rPr>
              <a:t> of obtaining the food necessary for health and growth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5" name="Google Shape;175;p19"/>
          <p:cNvSpPr/>
          <p:nvPr/>
        </p:nvSpPr>
        <p:spPr>
          <a:xfrm>
            <a:off x="118025" y="2773421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Nutrition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76" name="Google Shape;176;p19"/>
          <p:cNvSpPr/>
          <p:nvPr/>
        </p:nvSpPr>
        <p:spPr>
          <a:xfrm>
            <a:off x="2089950" y="3431547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Conditions necessary to maintain health, especially through cleanliness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7" name="Google Shape;177;p19"/>
          <p:cNvSpPr/>
          <p:nvPr/>
        </p:nvSpPr>
        <p:spPr>
          <a:xfrm>
            <a:off x="138438" y="3431547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Hygiene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78" name="Google Shape;178;p19"/>
          <p:cNvSpPr/>
          <p:nvPr/>
        </p:nvSpPr>
        <p:spPr>
          <a:xfrm>
            <a:off x="2089950" y="408971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</a:t>
            </a:r>
            <a:r>
              <a:rPr lang="en-GB">
                <a:solidFill>
                  <a:schemeClr val="lt1"/>
                </a:solidFill>
              </a:rPr>
              <a:t>condition</a:t>
            </a:r>
            <a:r>
              <a:rPr lang="en-GB">
                <a:solidFill>
                  <a:schemeClr val="lt1"/>
                </a:solidFill>
              </a:rPr>
              <a:t> of being protected from danger, risk or injury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9" name="Google Shape;179;p19"/>
          <p:cNvSpPr/>
          <p:nvPr/>
        </p:nvSpPr>
        <p:spPr>
          <a:xfrm>
            <a:off x="118025" y="408971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Safety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80" name="Google Shape;180;p19"/>
          <p:cNvSpPr/>
          <p:nvPr/>
        </p:nvSpPr>
        <p:spPr>
          <a:xfrm>
            <a:off x="2089950" y="476146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danger or risk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1" name="Google Shape;181;p19"/>
          <p:cNvSpPr/>
          <p:nvPr/>
        </p:nvSpPr>
        <p:spPr>
          <a:xfrm>
            <a:off x="118025" y="4761465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Hazard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82" name="Google Shape;182;p19"/>
          <p:cNvSpPr/>
          <p:nvPr/>
        </p:nvSpPr>
        <p:spPr>
          <a:xfrm>
            <a:off x="2089950" y="5419636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Illness caused by bacteria or other toxins in food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3" name="Google Shape;183;p19"/>
          <p:cNvSpPr/>
          <p:nvPr/>
        </p:nvSpPr>
        <p:spPr>
          <a:xfrm>
            <a:off x="118025" y="5419636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Food poisoning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84" name="Google Shape;184;p19"/>
          <p:cNvSpPr/>
          <p:nvPr/>
        </p:nvSpPr>
        <p:spPr>
          <a:xfrm>
            <a:off x="2089950" y="6077762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Micro-organisms that can cause infection and disease in humans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5" name="Google Shape;185;p19"/>
          <p:cNvSpPr/>
          <p:nvPr/>
        </p:nvSpPr>
        <p:spPr>
          <a:xfrm>
            <a:off x="118025" y="6077762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Bacteria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86" name="Google Shape;186;p19"/>
          <p:cNvSpPr/>
          <p:nvPr/>
        </p:nvSpPr>
        <p:spPr>
          <a:xfrm>
            <a:off x="2089950" y="673593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sweet and fleshy product of a tree or plant that can be eaten as food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7" name="Google Shape;187;p19"/>
          <p:cNvSpPr/>
          <p:nvPr/>
        </p:nvSpPr>
        <p:spPr>
          <a:xfrm>
            <a:off x="118025" y="6735933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Fruit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88" name="Google Shape;188;p19"/>
          <p:cNvSpPr/>
          <p:nvPr/>
        </p:nvSpPr>
        <p:spPr>
          <a:xfrm>
            <a:off x="2089950" y="739410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</a:t>
            </a:r>
            <a:r>
              <a:rPr lang="en-GB">
                <a:solidFill>
                  <a:schemeClr val="lt1"/>
                </a:solidFill>
              </a:rPr>
              <a:t>plant</a:t>
            </a:r>
            <a:r>
              <a:rPr lang="en-GB">
                <a:solidFill>
                  <a:schemeClr val="lt1"/>
                </a:solidFill>
              </a:rPr>
              <a:t> or part of a plant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9" name="Google Shape;189;p19"/>
          <p:cNvSpPr/>
          <p:nvPr/>
        </p:nvSpPr>
        <p:spPr>
          <a:xfrm>
            <a:off x="118025" y="739410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Vegetable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90" name="Google Shape;190;p19"/>
          <p:cNvSpPr/>
          <p:nvPr/>
        </p:nvSpPr>
        <p:spPr>
          <a:xfrm>
            <a:off x="2089950" y="805227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An instrument with a blade and a handle, used for cutting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118025" y="805227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Knife / Knives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2089950" y="8710449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deep cooking pan with a long handle and a lid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118025" y="872395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Saucepan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Geography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01" name="Google Shape;201;p20"/>
          <p:cNvSpPr/>
          <p:nvPr/>
        </p:nvSpPr>
        <p:spPr>
          <a:xfrm>
            <a:off x="2089950" y="2115250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Deals with the processes and patterns in the natural environment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2" name="Google Shape;202;p20"/>
          <p:cNvSpPr/>
          <p:nvPr/>
        </p:nvSpPr>
        <p:spPr>
          <a:xfrm>
            <a:off x="118025" y="2115250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Physical Geography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03" name="Google Shape;203;p20"/>
          <p:cNvSpPr/>
          <p:nvPr/>
        </p:nvSpPr>
        <p:spPr>
          <a:xfrm>
            <a:off x="2089950" y="2773421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study of societies, cultures and economies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4" name="Google Shape;204;p20"/>
          <p:cNvSpPr/>
          <p:nvPr/>
        </p:nvSpPr>
        <p:spPr>
          <a:xfrm>
            <a:off x="118025" y="2773421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Human Geography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05" name="Google Shape;205;p20"/>
          <p:cNvSpPr/>
          <p:nvPr/>
        </p:nvSpPr>
        <p:spPr>
          <a:xfrm>
            <a:off x="2089950" y="3431547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Relating to a town or city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6" name="Google Shape;206;p20"/>
          <p:cNvSpPr/>
          <p:nvPr/>
        </p:nvSpPr>
        <p:spPr>
          <a:xfrm>
            <a:off x="138438" y="3431547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Urban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07" name="Google Shape;207;p20"/>
          <p:cNvSpPr/>
          <p:nvPr/>
        </p:nvSpPr>
        <p:spPr>
          <a:xfrm>
            <a:off x="2089950" y="4089718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Relating to the countryside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8" name="Google Shape;208;p20"/>
          <p:cNvSpPr/>
          <p:nvPr/>
        </p:nvSpPr>
        <p:spPr>
          <a:xfrm>
            <a:off x="118025" y="4089718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Rural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09" name="Google Shape;209;p20"/>
          <p:cNvSpPr/>
          <p:nvPr/>
        </p:nvSpPr>
        <p:spPr>
          <a:xfrm>
            <a:off x="2089950" y="4761465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territorial division of a country eg Lancashire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0" name="Google Shape;210;p20"/>
          <p:cNvSpPr/>
          <p:nvPr/>
        </p:nvSpPr>
        <p:spPr>
          <a:xfrm>
            <a:off x="118025" y="4761465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County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1" name="Google Shape;211;p20"/>
          <p:cNvSpPr/>
          <p:nvPr/>
        </p:nvSpPr>
        <p:spPr>
          <a:xfrm>
            <a:off x="2089950" y="5419636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nation with its own government eg England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2" name="Google Shape;212;p20"/>
          <p:cNvSpPr/>
          <p:nvPr/>
        </p:nvSpPr>
        <p:spPr>
          <a:xfrm>
            <a:off x="118025" y="5419636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Country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3" name="Google Shape;213;p20"/>
          <p:cNvSpPr/>
          <p:nvPr/>
        </p:nvSpPr>
        <p:spPr>
          <a:xfrm>
            <a:off x="2089950" y="6077762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continuous expanse of land which is a collective area eg Europe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4" name="Google Shape;214;p20"/>
          <p:cNvSpPr/>
          <p:nvPr/>
        </p:nvSpPr>
        <p:spPr>
          <a:xfrm>
            <a:off x="118025" y="6077762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Continent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5" name="Google Shape;215;p20"/>
          <p:cNvSpPr/>
          <p:nvPr/>
        </p:nvSpPr>
        <p:spPr>
          <a:xfrm>
            <a:off x="2089950" y="6735933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reason why something has happened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6" name="Google Shape;216;p20"/>
          <p:cNvSpPr/>
          <p:nvPr/>
        </p:nvSpPr>
        <p:spPr>
          <a:xfrm>
            <a:off x="118025" y="6735933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Cause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7" name="Google Shape;217;p20"/>
          <p:cNvSpPr/>
          <p:nvPr/>
        </p:nvSpPr>
        <p:spPr>
          <a:xfrm>
            <a:off x="2089950" y="739410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result of something that has happened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8" name="Google Shape;218;p20"/>
          <p:cNvSpPr/>
          <p:nvPr/>
        </p:nvSpPr>
        <p:spPr>
          <a:xfrm>
            <a:off x="118025" y="739410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Effect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9" name="Google Shape;219;p20"/>
          <p:cNvSpPr/>
          <p:nvPr/>
        </p:nvSpPr>
        <p:spPr>
          <a:xfrm>
            <a:off x="2089950" y="805227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reaction to something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0" name="Google Shape;220;p20"/>
          <p:cNvSpPr/>
          <p:nvPr/>
        </p:nvSpPr>
        <p:spPr>
          <a:xfrm>
            <a:off x="118025" y="805227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Response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21" name="Google Shape;221;p20"/>
          <p:cNvSpPr/>
          <p:nvPr/>
        </p:nvSpPr>
        <p:spPr>
          <a:xfrm>
            <a:off x="118025" y="8710449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Social effect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22" name="Google Shape;222;p20"/>
          <p:cNvSpPr/>
          <p:nvPr/>
        </p:nvSpPr>
        <p:spPr>
          <a:xfrm>
            <a:off x="118025" y="9368624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Economic effect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23" name="Google Shape;223;p20"/>
          <p:cNvSpPr/>
          <p:nvPr/>
        </p:nvSpPr>
        <p:spPr>
          <a:xfrm>
            <a:off x="118025" y="10026799"/>
            <a:ext cx="1752600" cy="5919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Environmental effect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24" name="Google Shape;224;p20"/>
          <p:cNvSpPr/>
          <p:nvPr/>
        </p:nvSpPr>
        <p:spPr>
          <a:xfrm>
            <a:off x="2089950" y="8723949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Affects people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5" name="Google Shape;225;p20"/>
          <p:cNvSpPr/>
          <p:nvPr/>
        </p:nvSpPr>
        <p:spPr>
          <a:xfrm>
            <a:off x="2089950" y="9368624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Affects money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6" name="Google Shape;226;p20"/>
          <p:cNvSpPr/>
          <p:nvPr/>
        </p:nvSpPr>
        <p:spPr>
          <a:xfrm>
            <a:off x="2089950" y="10026799"/>
            <a:ext cx="5406900" cy="5919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Affects the trees and plants around us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76202"/>
            <a:ext cx="7560003" cy="3351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7560003" cy="196382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1"/>
          <p:cNvSpPr txBox="1"/>
          <p:nvPr/>
        </p:nvSpPr>
        <p:spPr>
          <a:xfrm>
            <a:off x="0" y="1437250"/>
            <a:ext cx="761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</a:rPr>
              <a:t>Year 6 to 7 Transition: History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34" name="Google Shape;234;p21"/>
          <p:cNvSpPr/>
          <p:nvPr/>
        </p:nvSpPr>
        <p:spPr>
          <a:xfrm>
            <a:off x="1971925" y="2033150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reason why something has happened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5" name="Google Shape;235;p21"/>
          <p:cNvSpPr/>
          <p:nvPr/>
        </p:nvSpPr>
        <p:spPr>
          <a:xfrm>
            <a:off x="0" y="2033150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Cause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36" name="Google Shape;236;p21"/>
          <p:cNvSpPr/>
          <p:nvPr/>
        </p:nvSpPr>
        <p:spPr>
          <a:xfrm>
            <a:off x="1971925" y="2658885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The result of something that has happened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7" name="Google Shape;237;p21"/>
          <p:cNvSpPr/>
          <p:nvPr/>
        </p:nvSpPr>
        <p:spPr>
          <a:xfrm>
            <a:off x="0" y="2658885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Consequence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38" name="Google Shape;238;p21"/>
          <p:cNvSpPr/>
          <p:nvPr/>
        </p:nvSpPr>
        <p:spPr>
          <a:xfrm>
            <a:off x="1971925" y="3284579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Head of state, usually a king, queen or emperor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9" name="Google Shape;239;p21"/>
          <p:cNvSpPr/>
          <p:nvPr/>
        </p:nvSpPr>
        <p:spPr>
          <a:xfrm>
            <a:off x="20413" y="3284579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Monarch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40" name="Google Shape;240;p21"/>
          <p:cNvSpPr/>
          <p:nvPr/>
        </p:nvSpPr>
        <p:spPr>
          <a:xfrm>
            <a:off x="1971925" y="3910314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The order in which events happened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1" name="Google Shape;241;p21"/>
          <p:cNvSpPr/>
          <p:nvPr/>
        </p:nvSpPr>
        <p:spPr>
          <a:xfrm>
            <a:off x="0" y="3910314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lt1"/>
                </a:solidFill>
              </a:rPr>
              <a:t>Chronology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42" name="Google Shape;242;p21"/>
          <p:cNvSpPr/>
          <p:nvPr/>
        </p:nvSpPr>
        <p:spPr>
          <a:xfrm>
            <a:off x="1971925" y="4548957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How useful a source is for your understanding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3" name="Google Shape;243;p21"/>
          <p:cNvSpPr/>
          <p:nvPr/>
        </p:nvSpPr>
        <p:spPr>
          <a:xfrm>
            <a:off x="0" y="4548957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lt1"/>
                </a:solidFill>
              </a:rPr>
              <a:t>Utility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44" name="Google Shape;244;p21"/>
          <p:cNvSpPr/>
          <p:nvPr/>
        </p:nvSpPr>
        <p:spPr>
          <a:xfrm>
            <a:off x="1971925" y="5174692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A piece of evidence from the past, created at the time of the event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5" name="Google Shape;245;p21"/>
          <p:cNvSpPr/>
          <p:nvPr/>
        </p:nvSpPr>
        <p:spPr>
          <a:xfrm>
            <a:off x="0" y="5174692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lt1"/>
                </a:solidFill>
              </a:rPr>
              <a:t>Primary Source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46" name="Google Shape;246;p21"/>
          <p:cNvSpPr/>
          <p:nvPr/>
        </p:nvSpPr>
        <p:spPr>
          <a:xfrm>
            <a:off x="1971925" y="5800385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</a:rPr>
              <a:t>A piece of evidence created after the time of the event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7" name="Google Shape;247;p21"/>
          <p:cNvSpPr/>
          <p:nvPr/>
        </p:nvSpPr>
        <p:spPr>
          <a:xfrm>
            <a:off x="0" y="5800385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lt1"/>
                </a:solidFill>
              </a:rPr>
              <a:t>Secondary source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48" name="Google Shape;248;p21"/>
          <p:cNvSpPr/>
          <p:nvPr/>
        </p:nvSpPr>
        <p:spPr>
          <a:xfrm>
            <a:off x="1971925" y="6426121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What can you understand from the source?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9" name="Google Shape;249;p21"/>
          <p:cNvSpPr/>
          <p:nvPr/>
        </p:nvSpPr>
        <p:spPr>
          <a:xfrm>
            <a:off x="0" y="6426121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Infer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50" name="Google Shape;250;p21"/>
          <p:cNvSpPr/>
          <p:nvPr/>
        </p:nvSpPr>
        <p:spPr>
          <a:xfrm>
            <a:off x="1971925" y="7051856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Say why or how </a:t>
            </a:r>
            <a:r>
              <a:rPr lang="en-GB">
                <a:solidFill>
                  <a:schemeClr val="lt1"/>
                </a:solidFill>
              </a:rPr>
              <a:t>something</a:t>
            </a:r>
            <a:r>
              <a:rPr lang="en-GB">
                <a:solidFill>
                  <a:schemeClr val="lt1"/>
                </a:solidFill>
              </a:rPr>
              <a:t> happened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51" name="Google Shape;251;p21"/>
          <p:cNvSpPr/>
          <p:nvPr/>
        </p:nvSpPr>
        <p:spPr>
          <a:xfrm>
            <a:off x="0" y="7051856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Explain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52" name="Google Shape;252;p21"/>
          <p:cNvSpPr/>
          <p:nvPr/>
        </p:nvSpPr>
        <p:spPr>
          <a:xfrm>
            <a:off x="1971925" y="7677592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Say what happened in detail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53" name="Google Shape;253;p21"/>
          <p:cNvSpPr/>
          <p:nvPr/>
        </p:nvSpPr>
        <p:spPr>
          <a:xfrm>
            <a:off x="0" y="7677592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Describe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54" name="Google Shape;254;p21"/>
          <p:cNvSpPr/>
          <p:nvPr/>
        </p:nvSpPr>
        <p:spPr>
          <a:xfrm>
            <a:off x="1971925" y="8303345"/>
            <a:ext cx="5406900" cy="563100"/>
          </a:xfrm>
          <a:prstGeom prst="roundRect">
            <a:avLst>
              <a:gd fmla="val 16667" name="adj"/>
            </a:avLst>
          </a:prstGeom>
          <a:solidFill>
            <a:srgbClr val="1E48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A way of understanding an event or a series of events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55" name="Google Shape;255;p21"/>
          <p:cNvSpPr/>
          <p:nvPr/>
        </p:nvSpPr>
        <p:spPr>
          <a:xfrm>
            <a:off x="0" y="8303345"/>
            <a:ext cx="1752600" cy="563100"/>
          </a:xfrm>
          <a:prstGeom prst="roundRect">
            <a:avLst>
              <a:gd fmla="val 16667" name="adj"/>
            </a:avLst>
          </a:prstGeom>
          <a:solidFill>
            <a:srgbClr val="51A54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lt1"/>
                </a:solidFill>
              </a:rPr>
              <a:t>Interpretation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